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385" r:id="rId3"/>
    <p:sldId id="387" r:id="rId4"/>
    <p:sldId id="391" r:id="rId5"/>
    <p:sldId id="392" r:id="rId6"/>
    <p:sldId id="390" r:id="rId7"/>
    <p:sldId id="384" r:id="rId8"/>
    <p:sldId id="393" r:id="rId9"/>
    <p:sldId id="389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4C7FA-10DB-4EB9-939A-97D6E09136C7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64E66-B13A-4F23-A78C-6C9D239CE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680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Date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F97536D-D2A4-44FA-879E-55D09363B5ED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8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33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024EC5-DAA3-4BE5-9449-2766B67646F8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88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21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1D466C5-F7E3-4AC3-8FDB-7DA56A7C56EB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16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53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95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34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0F792B-486D-4516-BD8F-47457D248423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39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339216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33575"/>
            <a:ext cx="3200400" cy="437162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9E26EC0-C568-4D08-8EA8-27DE6FD4CC4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A55522-7A3F-41B3-A430-758F4257BF04}"/>
              </a:ext>
            </a:extLst>
          </p:cNvPr>
          <p:cNvSpPr txBox="1"/>
          <p:nvPr userDrawn="1"/>
        </p:nvSpPr>
        <p:spPr>
          <a:xfrm>
            <a:off x="4800600" y="6367760"/>
            <a:ext cx="62941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0750323 Algorithms			Philadelphia University		Dr. Raneem Qaddoura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tx1"/>
                </a:solidFill>
              </a:rPr>
              <a:t>Anany</a:t>
            </a:r>
            <a:r>
              <a:rPr lang="en-US" sz="1200" dirty="0">
                <a:solidFill>
                  <a:schemeClr val="tx1"/>
                </a:solidFill>
              </a:rPr>
              <a:t> Levitin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75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6366FB-DF78-4316-9FFE-2833CD914C38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33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Date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785BC39-8739-490A-9623-879E10D9941D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32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180C4-AEB0-42F1-B976-82EDA35142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0E475-FE71-48BF-B2D2-17EA502876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0750323 Algorithms</a:t>
            </a:r>
          </a:p>
          <a:p>
            <a:r>
              <a:rPr lang="en-US" dirty="0"/>
              <a:t>Dr. Raneem Qaddoura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93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E064F-82F1-4B23-A1B0-039B56161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Data structures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27F6F-4CA8-4D9F-868A-FEA42EE1A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data structure can be defined as a particular scheme of organizing related data items.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nature of the data can range from data types (e.g., integers or characters) to data structures (e.g., one-dimensional array)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Data Structures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Lists (array, string, linked list, stack, queue)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Graphs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Trees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Sets</a:t>
            </a:r>
          </a:p>
        </p:txBody>
      </p:sp>
    </p:spTree>
    <p:extLst>
      <p:ext uri="{BB962C8B-B14F-4D97-AF65-F5344CB8AC3E}">
        <p14:creationId xmlns:p14="http://schemas.microsoft.com/office/powerpoint/2010/main" val="1984483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543F7-5E41-4320-8AA2-7B4B07174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Data Structures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92318-5B43-4035-A474-8A867DCCB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 </a:t>
            </a:r>
            <a:r>
              <a:rPr lang="en-GB" b="1" dirty="0"/>
              <a:t>linear</a:t>
            </a:r>
            <a:r>
              <a:rPr lang="en-GB" dirty="0"/>
              <a:t> </a:t>
            </a:r>
            <a:r>
              <a:rPr lang="en-GB" b="1" dirty="0"/>
              <a:t>list</a:t>
            </a:r>
            <a:r>
              <a:rPr lang="en-GB" dirty="0"/>
              <a:t> or simply a </a:t>
            </a:r>
            <a:r>
              <a:rPr lang="en-GB" b="1" dirty="0"/>
              <a:t>list</a:t>
            </a:r>
            <a:r>
              <a:rPr lang="en-GB" dirty="0"/>
              <a:t> is a finite sequence of data items, i.e., a collection of data items arranged in a certain linear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(one-dimensional) </a:t>
            </a:r>
            <a:r>
              <a:rPr lang="en-GB" b="1" dirty="0"/>
              <a:t>array</a:t>
            </a:r>
            <a:r>
              <a:rPr lang="en-GB" dirty="0"/>
              <a:t> is a sequence of n items of the same data type that are stored contiguously in computer memory and made accessible by specifying a value of the array’s index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</a:t>
            </a:r>
            <a:r>
              <a:rPr lang="en-GB" b="1" dirty="0"/>
              <a:t>string is</a:t>
            </a:r>
            <a:r>
              <a:rPr lang="en-GB" dirty="0"/>
              <a:t> a sequence of characters from an alphabet terminated by a special character indicating the string’s end.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</a:t>
            </a:r>
            <a:r>
              <a:rPr lang="en-GB" b="1" dirty="0"/>
              <a:t>linked list</a:t>
            </a:r>
            <a:r>
              <a:rPr lang="en-GB" dirty="0"/>
              <a:t> is a sequence of zero or more elements called nodes, each containing two kinds of information: some data and one or more links called pointers to other nodes of the linked list.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Singly linked 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Doubly linked list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9CA57E-D006-4076-AB1E-99F1DCFC7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622" y="731520"/>
            <a:ext cx="5400675" cy="7810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04D8BD3-FA58-45DC-92A6-6166A8A7FF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1862" y="1759267"/>
            <a:ext cx="3619500" cy="15716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9E48B7D-F6A6-44D6-870A-21C8AD9E04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1862" y="3577589"/>
            <a:ext cx="6581775" cy="857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2578156-6406-4A39-819F-12DB299778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1862" y="4681537"/>
            <a:ext cx="7012938" cy="8721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5203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FE563-6C56-4576-9B32-C7696046F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Data Structures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2ADF1A-AB06-46F3-A0DE-6572EFEB2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A </a:t>
            </a:r>
            <a:r>
              <a:rPr lang="en-GB" b="1" dirty="0"/>
              <a:t>linear</a:t>
            </a:r>
            <a:r>
              <a:rPr lang="en-GB" dirty="0"/>
              <a:t> </a:t>
            </a:r>
            <a:r>
              <a:rPr lang="en-GB" b="1" dirty="0"/>
              <a:t>list</a:t>
            </a:r>
            <a:r>
              <a:rPr lang="en-GB" dirty="0"/>
              <a:t> or simply a </a:t>
            </a:r>
            <a:r>
              <a:rPr lang="en-GB" b="1" dirty="0"/>
              <a:t>list</a:t>
            </a:r>
            <a:r>
              <a:rPr lang="en-GB" dirty="0"/>
              <a:t> is a finite sequence of data items, i.e., a collection of data items arranged in a certain linear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</a:t>
            </a:r>
            <a:r>
              <a:rPr lang="en-GB" b="1" dirty="0"/>
              <a:t>stack</a:t>
            </a:r>
            <a:r>
              <a:rPr lang="en-GB" dirty="0"/>
              <a:t> is a list in which insertions and deletions can be done only at the end (top)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last-in–first-out (LIFO)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queue is a list from which elements are deleted from one end of the structure, called the front, and new elements are added to the other end (rear)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first-in–first-out (FIFO)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B9FA44-DC55-4775-93FA-7F4049D12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5997" y="1571625"/>
            <a:ext cx="2295525" cy="3714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2AB0E7-DB4C-4887-B99C-F5A152012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0777" y="2093277"/>
            <a:ext cx="3895725" cy="27527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3750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C85D9-7EAF-4F97-9F63-261CF0CC3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  <a:br>
              <a:rPr lang="en-US" dirty="0"/>
            </a:b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8FCAF-540B-4BFA-A720-C0B016B64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A </a:t>
            </a:r>
            <a:r>
              <a:rPr lang="en-GB" b="1" dirty="0"/>
              <a:t>graph</a:t>
            </a:r>
            <a:r>
              <a:rPr lang="en-GB" dirty="0"/>
              <a:t> is informally thought of as a collection of points in the plane called “vertices” or “nodes,” some of them connected by line segments called “edges” or “arcs.”</a:t>
            </a:r>
          </a:p>
          <a:p>
            <a:r>
              <a:rPr lang="en-GB" dirty="0"/>
              <a:t>Formally, a graph </a:t>
            </a:r>
            <a:r>
              <a:rPr lang="en-GB" i="1" dirty="0"/>
              <a:t>G</a:t>
            </a:r>
            <a:r>
              <a:rPr lang="en-GB" dirty="0"/>
              <a:t> = </a:t>
            </a:r>
            <a:r>
              <a:rPr lang="en-GB" i="1" dirty="0"/>
              <a:t>‹V,E›</a:t>
            </a:r>
            <a:r>
              <a:rPr lang="en-GB" dirty="0"/>
              <a:t> is defined by a pair of two sets: a finite nonempty set </a:t>
            </a:r>
            <a:r>
              <a:rPr lang="en-GB" i="1" dirty="0"/>
              <a:t>V</a:t>
            </a:r>
            <a:r>
              <a:rPr lang="en-GB" dirty="0"/>
              <a:t> of items called vertices and a set </a:t>
            </a:r>
            <a:r>
              <a:rPr lang="en-GB" i="1" dirty="0"/>
              <a:t>E</a:t>
            </a:r>
            <a:r>
              <a:rPr lang="en-GB" dirty="0"/>
              <a:t> of pairs of these items called edges.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Undirected vs directed graphs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Complete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Connected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Dense vs sparse graphs</a:t>
            </a:r>
          </a:p>
        </p:txBody>
      </p:sp>
      <p:pic>
        <p:nvPicPr>
          <p:cNvPr id="46082" name="Picture 2" descr="Complete graph - Wikipedia">
            <a:extLst>
              <a:ext uri="{FF2B5EF4-FFF2-40B4-BE49-F238E27FC236}">
                <a16:creationId xmlns:a16="http://schemas.microsoft.com/office/drawing/2014/main" id="{30500EAB-3926-4FAB-886D-7F847FBCB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880" y="2121281"/>
            <a:ext cx="2040572" cy="19956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384C462-64FA-405F-8F76-D58655D7D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354261"/>
            <a:ext cx="4295775" cy="19621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2BB014F-FA88-43F1-A728-94C6A8D47A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3200" y="197168"/>
            <a:ext cx="5882640" cy="17292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8304EB-9119-4956-8634-6122B7A7FB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2239" y="2131442"/>
            <a:ext cx="3217797" cy="19956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33158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C85D9-7EAF-4F97-9F63-261CF0CC3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Graphs </a:t>
            </a:r>
            <a:r>
              <a:rPr lang="en-GB" dirty="0"/>
              <a:t>Representations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8FCAF-540B-4BFA-A720-C0B016B64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</a:t>
            </a:r>
            <a:r>
              <a:rPr lang="en-GB" b="1" dirty="0"/>
              <a:t>adjacency matrix </a:t>
            </a:r>
            <a:r>
              <a:rPr lang="en-GB" dirty="0"/>
              <a:t>of a graph with </a:t>
            </a:r>
            <a:r>
              <a:rPr lang="en-GB" i="1" dirty="0"/>
              <a:t>n</a:t>
            </a:r>
            <a:r>
              <a:rPr lang="en-GB" dirty="0"/>
              <a:t> vertices is an </a:t>
            </a:r>
            <a:r>
              <a:rPr lang="en-GB" i="1" dirty="0"/>
              <a:t>n × n </a:t>
            </a:r>
            <a:r>
              <a:rPr lang="en-GB" dirty="0" err="1"/>
              <a:t>boolean</a:t>
            </a:r>
            <a:r>
              <a:rPr lang="en-GB" dirty="0"/>
              <a:t> matrix with one row and one column for each of the graph’s vertices, in which the element in the </a:t>
            </a:r>
            <a:r>
              <a:rPr lang="en-GB" i="1" dirty="0" err="1"/>
              <a:t>i</a:t>
            </a:r>
            <a:r>
              <a:rPr lang="en-GB" dirty="0" err="1"/>
              <a:t>th</a:t>
            </a:r>
            <a:r>
              <a:rPr lang="en-GB" dirty="0"/>
              <a:t> row and the </a:t>
            </a:r>
            <a:r>
              <a:rPr lang="en-GB" i="1" dirty="0" err="1"/>
              <a:t>j</a:t>
            </a:r>
            <a:r>
              <a:rPr lang="en-GB" dirty="0" err="1"/>
              <a:t>th</a:t>
            </a:r>
            <a:r>
              <a:rPr lang="en-GB" dirty="0"/>
              <a:t> column is equal to 1 if there is an edge from the </a:t>
            </a:r>
            <a:r>
              <a:rPr lang="en-GB" i="1" dirty="0" err="1"/>
              <a:t>i</a:t>
            </a:r>
            <a:r>
              <a:rPr lang="en-GB" dirty="0" err="1"/>
              <a:t>th</a:t>
            </a:r>
            <a:r>
              <a:rPr lang="en-GB" dirty="0"/>
              <a:t> vertex to the </a:t>
            </a:r>
            <a:r>
              <a:rPr lang="en-GB" i="1" dirty="0" err="1"/>
              <a:t>j</a:t>
            </a:r>
            <a:r>
              <a:rPr lang="en-GB" dirty="0" err="1"/>
              <a:t>th</a:t>
            </a:r>
            <a:r>
              <a:rPr lang="en-GB" dirty="0"/>
              <a:t> vertex, and equal to 0 if there is no such edge. </a:t>
            </a:r>
          </a:p>
          <a:p>
            <a:r>
              <a:rPr lang="en-GB" dirty="0"/>
              <a:t>The </a:t>
            </a:r>
            <a:r>
              <a:rPr lang="en-GB" b="1" dirty="0"/>
              <a:t>adjacency lists</a:t>
            </a:r>
            <a:r>
              <a:rPr lang="en-GB" dirty="0"/>
              <a:t> of a graph or a digraph is a collection of linked lists, one for each vertex, that contain all the vertices adjacent to the list’s vertex (i.e., all the vertices connected to it by an edge).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9500CB-6BBF-4264-8714-8ACD4C333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1425" y="282892"/>
            <a:ext cx="3409950" cy="19621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620829-C1ED-43F5-A08C-B88E4AF3B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880" y="2991051"/>
            <a:ext cx="3065303" cy="24870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481C740-EBCB-4D1A-B2A8-2D82832B6F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2071" y="2991051"/>
            <a:ext cx="4173872" cy="25175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5532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BE538-777C-459B-8957-FAA39774F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</a:t>
            </a:r>
            <a:br>
              <a:rPr lang="en-US" dirty="0"/>
            </a:b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18534-EC79-42C9-BBF8-3BD12382D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/>
              <a:t>weighted graph </a:t>
            </a:r>
            <a:r>
              <a:rPr lang="en-GB" dirty="0"/>
              <a:t>(or weighted digraph) is a graph (or digraph) with numbers assigned to its edges.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These numbers are called weights or costs.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 interest in such graphs is motivated by numerous real-world applications, such as finding the shortest path between two points in a transportation or communication network or the traveling salesman problem.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764148-D18A-4961-97DF-B7DB5275F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997" y="239838"/>
            <a:ext cx="3113405" cy="29664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9730B5-B7C8-4FA6-94F0-655241026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9112" y="3673157"/>
            <a:ext cx="3533775" cy="22955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F13C23-D394-4138-861C-74CF29AE87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7680" y="3651742"/>
            <a:ext cx="3809047" cy="23169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07893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2794B-FE6A-455C-B176-E9A221F6F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  <a:br>
              <a:rPr lang="en-US" dirty="0"/>
            </a:b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43C5F-FA89-4212-BAFA-CC906F7B8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 </a:t>
            </a:r>
            <a:r>
              <a:rPr lang="en-GB" b="1" dirty="0"/>
              <a:t>tree</a:t>
            </a:r>
            <a:r>
              <a:rPr lang="en-GB" dirty="0"/>
              <a:t> (more accurately, a free tree) is a connected acyclic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graph with no cycles is said to be acyclic</a:t>
            </a:r>
          </a:p>
          <a:p>
            <a:r>
              <a:rPr lang="en-GB" dirty="0"/>
              <a:t>A graph that has no cycles but is not necessarily connected is called a </a:t>
            </a:r>
            <a:r>
              <a:rPr lang="en-GB" b="1" dirty="0"/>
              <a:t>forest</a:t>
            </a:r>
            <a:r>
              <a:rPr lang="en-GB" dirty="0"/>
              <a:t>: each of its connected components is a tree</a:t>
            </a:r>
          </a:p>
          <a:p>
            <a:r>
              <a:rPr lang="en-GB" dirty="0"/>
              <a:t>For every two vertices in a tree, there always exists exactly one simple path from one of these vertices to the other.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Select an arbitrary vertex in a free tree and consider it as the root of the so-called </a:t>
            </a:r>
            <a:r>
              <a:rPr lang="en-GB" b="1" dirty="0"/>
              <a:t>rooted tree</a:t>
            </a:r>
            <a:r>
              <a:rPr lang="en-GB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949AE7-3364-4643-89D3-CF20EDBFC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240" y="341363"/>
            <a:ext cx="2207852" cy="29525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1060A8-46B8-4F9E-989B-B17297545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3252" y="341362"/>
            <a:ext cx="3832268" cy="29504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C0AB638-1818-41DC-824B-972DF655B6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9921" y="3494531"/>
            <a:ext cx="7294880" cy="26459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8813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02FB6-53A3-4119-AEF2-D411F9D6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  <a:br>
              <a:rPr lang="en-US" dirty="0"/>
            </a:b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D8ACC-B357-488D-B167-3C3E95488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Ordered Trees</a:t>
            </a:r>
            <a:r>
              <a:rPr lang="en-GB" dirty="0"/>
              <a:t> An ordered tree is a rooted tree in which all the children of each vertex are ordered. It is convenient to assume that in a tree’s diagram, all the children are ordered left to right. </a:t>
            </a:r>
          </a:p>
          <a:p>
            <a:r>
              <a:rPr lang="en-GB" dirty="0"/>
              <a:t>A </a:t>
            </a:r>
            <a:r>
              <a:rPr lang="en-GB" b="1" dirty="0"/>
              <a:t>binary tree </a:t>
            </a:r>
            <a:r>
              <a:rPr lang="en-GB" dirty="0"/>
              <a:t>can be defined as an ordered tree in which every vertex has no more than two children and each child is designated as either a left child or a right child of its parent; a binary tree may also be empty.</a:t>
            </a:r>
          </a:p>
          <a:p>
            <a:r>
              <a:rPr lang="en-GB" dirty="0"/>
              <a:t>A number assigned to each parental vertex is larger than all the numbers in its left subtree and smaller than all the numbers in its right subtree. Such trees are called </a:t>
            </a:r>
            <a:r>
              <a:rPr lang="en-GB" b="1" dirty="0"/>
              <a:t>binary search trees</a:t>
            </a:r>
            <a:r>
              <a:rPr lang="en-GB" dirty="0"/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4FC9C0-7C6F-443E-BC20-015C36D7E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6793" y="294640"/>
            <a:ext cx="3656122" cy="27038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466C757-CBE6-4276-85AB-2206A4D2B5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3449" y="290109"/>
            <a:ext cx="3259911" cy="27083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B542661-A8C6-4912-97DD-6F09047EB3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2650" y="3248660"/>
            <a:ext cx="6177320" cy="30594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29109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5EEA3-D239-4677-99E3-6FEC4B50C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Sets</a:t>
            </a:r>
            <a:br>
              <a:rPr lang="en-US" dirty="0"/>
            </a:b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D643F-E656-4726-9990-EE9A7DE4A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In mathematic, a </a:t>
            </a:r>
            <a:r>
              <a:rPr lang="en-GB" b="1" dirty="0"/>
              <a:t>set</a:t>
            </a:r>
            <a:r>
              <a:rPr lang="en-GB" dirty="0"/>
              <a:t> can be described as an unordered collection (possibly empty) of distinct items called elements of the set.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set is </a:t>
            </a:r>
            <a:r>
              <a:rPr lang="en-GB" dirty="0">
                <a:solidFill>
                  <a:schemeClr val="bg1"/>
                </a:solidFill>
              </a:rPr>
              <a:t>represented by: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bg1"/>
                </a:solidFill>
              </a:rPr>
              <a:t>bit vector  (011010100  for       S = {2, 3, 5, 7}</a:t>
            </a:r>
            <a:r>
              <a:rPr lang="ar-JO" sz="1500" dirty="0">
                <a:solidFill>
                  <a:schemeClr val="bg1"/>
                </a:solidFill>
              </a:rPr>
              <a:t> </a:t>
            </a:r>
            <a:r>
              <a:rPr lang="en-US" sz="1500" dirty="0">
                <a:solidFill>
                  <a:schemeClr val="bg1"/>
                </a:solidFill>
              </a:rPr>
              <a:t> if  U</a:t>
            </a:r>
            <a:r>
              <a:rPr lang="en-GB" sz="1500" dirty="0">
                <a:solidFill>
                  <a:schemeClr val="bg1"/>
                </a:solidFill>
              </a:rPr>
              <a:t>= {1, 2, 3, 4, 5, 6, 7, 8, 9} and S is a subset of U 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bg1"/>
                </a:solidFill>
              </a:rPr>
              <a:t>list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A456A8-AA47-45DE-AEC2-30985A1C2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025" y="494030"/>
            <a:ext cx="6915150" cy="952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8270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14FC-3866-420E-A27E-26B698294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88BBF-8713-4140-9A92-AF8D42C18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Levitin, A. (2011). Introduction to the design &amp; analysis of algorithms. Boston: Pearson.</a:t>
            </a:r>
          </a:p>
        </p:txBody>
      </p:sp>
    </p:spTree>
    <p:extLst>
      <p:ext uri="{BB962C8B-B14F-4D97-AF65-F5344CB8AC3E}">
        <p14:creationId xmlns:p14="http://schemas.microsoft.com/office/powerpoint/2010/main" val="253652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45FB6-4A0C-48D5-A4D5-CB1D3A45B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What is an algorithm?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CEDEA-30E9-477F-9E6F-4FD75397C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An </a:t>
            </a:r>
            <a:r>
              <a:rPr lang="en-US" altLang="en-US" b="1" i="1" u="sng" dirty="0">
                <a:ea typeface="ＭＳ Ｐゴシック" panose="020B0600070205080204" pitchFamily="34" charset="-128"/>
              </a:rPr>
              <a:t>algorithm</a:t>
            </a:r>
            <a:r>
              <a:rPr lang="en-US" altLang="en-US" dirty="0">
                <a:ea typeface="ＭＳ Ｐゴシック" panose="020B0600070205080204" pitchFamily="34" charset="-128"/>
              </a:rPr>
              <a:t> is a sequence of unambiguous instructions for solving a problem, i.e., for obtaining a required output for any legitimate input in a finite amount of time.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6EAB93-60CC-42F6-B9CF-104629D86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413" y="1041591"/>
            <a:ext cx="6783387" cy="36775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7878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45FB6-4A0C-48D5-A4D5-CB1D3A45B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Important problem types</a:t>
            </a:r>
            <a:br>
              <a:rPr lang="en-US" dirty="0"/>
            </a:b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CEDEA-30E9-477F-9E6F-4FD75397C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Sorting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Searching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String processing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Graph problems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Geometric problems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Numerical problems</a:t>
            </a:r>
          </a:p>
        </p:txBody>
      </p:sp>
      <p:pic>
        <p:nvPicPr>
          <p:cNvPr id="3" name="Picture 2" descr="The Hardest Easy Geometry Problem – Sunday Puzzle – Mind Your Decisions">
            <a:extLst>
              <a:ext uri="{FF2B5EF4-FFF2-40B4-BE49-F238E27FC236}">
                <a16:creationId xmlns:a16="http://schemas.microsoft.com/office/drawing/2014/main" id="{BE221F8D-43A2-42CF-BA3B-B8A23454F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604" y="3470274"/>
            <a:ext cx="3133725" cy="14573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ommon Graph Theory Problems. This post aims to give an extensive yet… | by  Kelvin Jose | Towards Data Science">
            <a:extLst>
              <a:ext uri="{FF2B5EF4-FFF2-40B4-BE49-F238E27FC236}">
                <a16:creationId xmlns:a16="http://schemas.microsoft.com/office/drawing/2014/main" id="{D713E82F-685C-45D4-BE12-9B6BFA890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8524" y="1430458"/>
            <a:ext cx="2606356" cy="14644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643677A-5190-48D7-9716-5B96BE2808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9329" y="212566"/>
            <a:ext cx="2743200" cy="8667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947FAA3-E2B9-4D81-A218-1B559B7AFA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2783" y="182821"/>
            <a:ext cx="3045777" cy="8815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012CB18-29E8-4D64-BC6E-0D1E3E16E6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6929" y="1468525"/>
            <a:ext cx="3166760" cy="14573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AE77525-254B-406A-8510-EEC3BB4C0F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4147" y="3429000"/>
            <a:ext cx="3019349" cy="17830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871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6ECAC-2191-4A1A-ADC2-AE20F9B94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>
                <a:ea typeface="ＭＳ Ｐゴシック" panose="020B0600070205080204" pitchFamily="34" charset="-128"/>
              </a:rPr>
              <a:t>Example of computational problem: sorting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9BC42-DB94-4D67-AB91-25316B528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Statement of problem:</a:t>
            </a:r>
          </a:p>
          <a:p>
            <a:pPr lvl="1"/>
            <a:r>
              <a:rPr lang="en-GB" dirty="0"/>
              <a:t>Input: A sequence of n numbers &lt;</a:t>
            </a:r>
            <a:r>
              <a:rPr lang="en-US" altLang="en-US" dirty="0">
                <a:ea typeface="Arial" panose="020B0604020202020204" pitchFamily="34" charset="0"/>
              </a:rPr>
              <a:t> a</a:t>
            </a:r>
            <a:r>
              <a:rPr lang="en-US" altLang="en-US" baseline="-25000" dirty="0">
                <a:ea typeface="Arial" panose="020B0604020202020204" pitchFamily="34" charset="0"/>
              </a:rPr>
              <a:t>1</a:t>
            </a:r>
            <a:r>
              <a:rPr lang="en-US" altLang="en-US" dirty="0">
                <a:ea typeface="Arial" panose="020B0604020202020204" pitchFamily="34" charset="0"/>
              </a:rPr>
              <a:t>, </a:t>
            </a:r>
            <a:r>
              <a:rPr lang="en-US" altLang="en-US" baseline="-25000" dirty="0">
                <a:ea typeface="Arial" panose="020B0604020202020204" pitchFamily="34" charset="0"/>
              </a:rPr>
              <a:t>  </a:t>
            </a:r>
            <a:r>
              <a:rPr lang="en-US" altLang="en-US" dirty="0">
                <a:ea typeface="Arial" panose="020B0604020202020204" pitchFamily="34" charset="0"/>
              </a:rPr>
              <a:t>a</a:t>
            </a:r>
            <a:r>
              <a:rPr lang="en-US" altLang="en-US" baseline="-25000" dirty="0">
                <a:ea typeface="ＭＳ Ｐゴシック" panose="020B0600070205080204" pitchFamily="34" charset="-128"/>
              </a:rPr>
              <a:t>2</a:t>
            </a:r>
            <a:r>
              <a:rPr lang="en-GB" dirty="0"/>
              <a:t>, …, </a:t>
            </a:r>
            <a:r>
              <a:rPr lang="en-US" altLang="en-US" dirty="0">
                <a:ea typeface="ＭＳ Ｐゴシック" panose="020B0600070205080204" pitchFamily="34" charset="-128"/>
              </a:rPr>
              <a:t>a</a:t>
            </a:r>
            <a:r>
              <a:rPr lang="en-US" altLang="en-US" i="1" baseline="-25000" dirty="0">
                <a:ea typeface="Arial" panose="020B0604020202020204" pitchFamily="34" charset="0"/>
              </a:rPr>
              <a:t>n 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Output: A reordering of the input sequence </a:t>
            </a:r>
            <a:r>
              <a:rPr lang="en-US" altLang="en-US" sz="1800" dirty="0"/>
              <a:t>sequence &lt;a</a:t>
            </a:r>
            <a:r>
              <a:rPr lang="en-US" altLang="en-US" sz="1800" baseline="30000" dirty="0">
                <a:cs typeface="Times New Roman" panose="02020603050405020304" pitchFamily="18" charset="0"/>
              </a:rPr>
              <a:t>´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</a:t>
            </a:r>
            <a:r>
              <a:rPr lang="en-US" altLang="en-US" sz="1800" baseline="-25000" dirty="0"/>
              <a:t>  </a:t>
            </a:r>
            <a:r>
              <a:rPr lang="en-US" altLang="en-US" sz="1800" dirty="0"/>
              <a:t>a</a:t>
            </a:r>
            <a:r>
              <a:rPr lang="en-US" altLang="en-US" sz="1800" baseline="30000" dirty="0">
                <a:cs typeface="Times New Roman" panose="02020603050405020304" pitchFamily="18" charset="0"/>
              </a:rPr>
              <a:t>´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, …, </a:t>
            </a:r>
            <a:r>
              <a:rPr lang="en-US" altLang="en-US" sz="1800" dirty="0" err="1"/>
              <a:t>a</a:t>
            </a:r>
            <a:r>
              <a:rPr lang="en-US" altLang="en-US" sz="1800" baseline="30000" dirty="0" err="1">
                <a:cs typeface="Times New Roman" panose="02020603050405020304" pitchFamily="18" charset="0"/>
              </a:rPr>
              <a:t>´</a:t>
            </a:r>
            <a:r>
              <a:rPr lang="en-US" altLang="en-US" sz="1800" i="1" baseline="-25000" dirty="0" err="1"/>
              <a:t>n</a:t>
            </a:r>
            <a:r>
              <a:rPr lang="en-US" altLang="en-US" sz="1800" dirty="0"/>
              <a:t>&gt; so that </a:t>
            </a:r>
            <a:r>
              <a:rPr lang="en-US" altLang="en-US" sz="1800" dirty="0" err="1"/>
              <a:t>a</a:t>
            </a:r>
            <a:r>
              <a:rPr lang="en-US" altLang="en-US" sz="1800" baseline="30000" dirty="0" err="1">
                <a:cs typeface="Times New Roman" panose="02020603050405020304" pitchFamily="18" charset="0"/>
              </a:rPr>
              <a:t>´</a:t>
            </a:r>
            <a:r>
              <a:rPr lang="en-US" altLang="en-US" sz="1800" i="1" baseline="-25000" dirty="0" err="1"/>
              <a:t>i</a:t>
            </a:r>
            <a:r>
              <a:rPr lang="en-US" altLang="en-US" sz="1800" baseline="-25000" dirty="0"/>
              <a:t> </a:t>
            </a:r>
            <a:r>
              <a:rPr lang="en-US" altLang="en-US" sz="1800" dirty="0">
                <a:latin typeface="Lucida Grande" pitchFamily="1" charset="0"/>
                <a:cs typeface="Times New Roman" panose="02020603050405020304" pitchFamily="18" charset="0"/>
              </a:rPr>
              <a:t>≤</a:t>
            </a:r>
            <a:r>
              <a:rPr lang="en-US" altLang="en-US" sz="1800" dirty="0">
                <a:cs typeface="Times New Roman" panose="02020603050405020304" pitchFamily="18" charset="0"/>
              </a:rPr>
              <a:t> </a:t>
            </a:r>
            <a:r>
              <a:rPr lang="en-US" altLang="en-US" sz="1800" dirty="0" err="1"/>
              <a:t>a</a:t>
            </a:r>
            <a:r>
              <a:rPr lang="en-US" altLang="en-US" sz="1800" baseline="30000" dirty="0" err="1">
                <a:cs typeface="Times New Roman" panose="02020603050405020304" pitchFamily="18" charset="0"/>
              </a:rPr>
              <a:t>´</a:t>
            </a:r>
            <a:r>
              <a:rPr lang="en-US" altLang="en-US" sz="1800" i="1" baseline="-25000" dirty="0" err="1"/>
              <a:t>j</a:t>
            </a:r>
            <a:r>
              <a:rPr lang="en-US" altLang="en-US" sz="1800" i="1" baseline="-25000" dirty="0"/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whenever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</a:t>
            </a:r>
            <a:r>
              <a:rPr lang="en-US" altLang="en-US" dirty="0">
                <a:ea typeface="ＭＳ Ｐゴシック" panose="020B0600070205080204" pitchFamily="34" charset="-128"/>
              </a:rPr>
              <a:t> &lt; </a:t>
            </a:r>
            <a:r>
              <a:rPr lang="en-US" altLang="en-US" i="1" dirty="0">
                <a:ea typeface="ＭＳ Ｐゴシック" panose="020B0600070205080204" pitchFamily="34" charset="-128"/>
              </a:rPr>
              <a:t>j</a:t>
            </a:r>
          </a:p>
          <a:p>
            <a:r>
              <a:rPr lang="en-GB" dirty="0"/>
              <a:t>Instance: The sequence &lt;5, 3, 2, 8, 3&gt;</a:t>
            </a:r>
          </a:p>
          <a:p>
            <a:r>
              <a:rPr lang="en-GB" dirty="0"/>
              <a:t>Algorithms: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Selection sort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Insertion sort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Merge sort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(many others)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51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44513-F9B7-43E1-A829-CD1716508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Selection Sort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0A9F4-FC94-4417-915D-B16DF7916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Input: array </a:t>
            </a:r>
            <a:r>
              <a:rPr lang="en-US" altLang="en-US" dirty="0">
                <a:latin typeface="SimSun" panose="02010600030101010101" pitchFamily="2" charset="-122"/>
                <a:ea typeface="ＭＳ Ｐゴシック" panose="020B0600070205080204" pitchFamily="34" charset="-128"/>
              </a:rPr>
              <a:t>a</a:t>
            </a:r>
            <a:r>
              <a:rPr lang="en-GB" dirty="0"/>
              <a:t>[1],…,</a:t>
            </a:r>
            <a:r>
              <a:rPr lang="en-US" altLang="en-US" dirty="0">
                <a:latin typeface="SimSun" panose="02010600030101010101" pitchFamily="2" charset="-122"/>
                <a:ea typeface="ＭＳ Ｐゴシック" panose="020B0600070205080204" pitchFamily="34" charset="-128"/>
              </a:rPr>
              <a:t> a</a:t>
            </a:r>
            <a:r>
              <a:rPr lang="en-GB" dirty="0"/>
              <a:t>[n]</a:t>
            </a:r>
          </a:p>
          <a:p>
            <a:r>
              <a:rPr lang="en-GB" dirty="0"/>
              <a:t>Output: array </a:t>
            </a:r>
            <a:r>
              <a:rPr lang="en-US" altLang="en-US" dirty="0">
                <a:latin typeface="SimSun" panose="02010600030101010101" pitchFamily="2" charset="-122"/>
                <a:ea typeface="ＭＳ Ｐゴシック" panose="020B0600070205080204" pitchFamily="34" charset="-128"/>
              </a:rPr>
              <a:t>a</a:t>
            </a:r>
            <a:r>
              <a:rPr lang="en-GB" dirty="0"/>
              <a:t> sorted in non-decreasing order</a:t>
            </a:r>
          </a:p>
          <a:p>
            <a:r>
              <a:rPr lang="en-GB" dirty="0"/>
              <a:t>Algorithm:</a:t>
            </a:r>
          </a:p>
          <a:p>
            <a:r>
              <a:rPr lang="en-GB" dirty="0"/>
              <a:t> for </a:t>
            </a:r>
            <a:r>
              <a:rPr lang="en-GB" dirty="0" err="1"/>
              <a:t>i</a:t>
            </a:r>
            <a:r>
              <a:rPr lang="en-GB" dirty="0"/>
              <a:t>=1 to n</a:t>
            </a:r>
          </a:p>
          <a:p>
            <a:r>
              <a:rPr lang="en-GB" dirty="0"/>
              <a:t>       swap </a:t>
            </a:r>
            <a:r>
              <a:rPr lang="en-US" altLang="en-US" dirty="0">
                <a:latin typeface="SimSun" panose="02010600030101010101" pitchFamily="2" charset="-122"/>
                <a:ea typeface="ＭＳ Ｐゴシック" panose="020B0600070205080204" pitchFamily="34" charset="-128"/>
              </a:rPr>
              <a:t>a</a:t>
            </a:r>
            <a:r>
              <a:rPr lang="en-GB" dirty="0"/>
              <a:t>[</a:t>
            </a:r>
            <a:r>
              <a:rPr lang="en-GB" dirty="0" err="1"/>
              <a:t>i</a:t>
            </a:r>
            <a:r>
              <a:rPr lang="en-GB" dirty="0"/>
              <a:t>] with smallest of </a:t>
            </a:r>
            <a:r>
              <a:rPr lang="en-US" altLang="en-US" dirty="0">
                <a:latin typeface="SimSun" panose="02010600030101010101" pitchFamily="2" charset="-122"/>
                <a:ea typeface="ＭＳ Ｐゴシック" panose="020B0600070205080204" pitchFamily="34" charset="-128"/>
              </a:rPr>
              <a:t>a</a:t>
            </a:r>
            <a:r>
              <a:rPr lang="en-GB" dirty="0"/>
              <a:t>[</a:t>
            </a:r>
            <a:r>
              <a:rPr lang="en-GB" dirty="0" err="1"/>
              <a:t>i</a:t>
            </a:r>
            <a:r>
              <a:rPr lang="en-GB" dirty="0"/>
              <a:t>],…</a:t>
            </a:r>
            <a:r>
              <a:rPr lang="en-US" altLang="en-US" dirty="0">
                <a:latin typeface="SimSun" panose="02010600030101010101" pitchFamily="2" charset="-122"/>
                <a:ea typeface="ＭＳ Ｐゴシック" panose="020B0600070205080204" pitchFamily="34" charset="-128"/>
              </a:rPr>
              <a:t> a</a:t>
            </a:r>
            <a:r>
              <a:rPr lang="en-GB" dirty="0"/>
              <a:t>[n]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52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3F961-61ED-4ABE-90A0-FAA7D5CD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No single algorithm fits all situations best!</a:t>
            </a:r>
            <a:endParaRPr lang="en-US" dirty="0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8917D-057A-4D56-9228-0E377D8DB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Sorting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Some of the algorithms are simple but relatively slow, while others are faster but more complex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Some work better on randomly ordered inputs, while others do better on almost-sorted lists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Some are suitable only for lists residing in the fast memory, while others can be adapted for sorting large files stored on a disk</a:t>
            </a:r>
          </a:p>
          <a:p>
            <a:r>
              <a:rPr lang="en-US" b="1"/>
              <a:t>Searching</a:t>
            </a: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Some algorithms work faster than others but require more memory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Some are very fast but applicable only to sorted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applications where the underlying data may change frequently relative to the number of searches, searching has to be considered in conjunction with two other operations: an addition to and deletion from the data set of an item.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Organizing very large data sets for efficient searching poses special challenges with important implications for real-world applications.</a:t>
            </a:r>
          </a:p>
        </p:txBody>
      </p:sp>
    </p:spTree>
    <p:extLst>
      <p:ext uri="{BB962C8B-B14F-4D97-AF65-F5344CB8AC3E}">
        <p14:creationId xmlns:p14="http://schemas.microsoft.com/office/powerpoint/2010/main" val="2234055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45FB6-4A0C-48D5-A4D5-CB1D3A45B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Algorithm design and analysis process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CEDEA-30E9-477F-9E6F-4FD75397C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Understand the problem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Decide on: computational means, exact vs. approximate solving, algorithm design technique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Design an algorithm (Natural language, pseudocode, flowchart)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Prove correctness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Analyze</a:t>
            </a:r>
            <a:r>
              <a:rPr lang="en-GB" dirty="0"/>
              <a:t> the algorithm and data 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Efficiency  (time  &amp; space)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Simplicity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Generality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Code the algorithm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5D61BD-9564-47E8-BDAB-A06BE6385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199" y="333506"/>
            <a:ext cx="5394441" cy="57980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3484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029B-9187-44E4-BA95-92AD62132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Algorithm  design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45136-03A6-4E2D-8DAD-CAEA65C2B3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Brute force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Divide and conquer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Decrease and conquer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Transform and conquer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DB68AB-BCCA-443B-A530-E2D261A5C0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Greedy approach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Dynamic programming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Backtracking and branch-and-bound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57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D3F4B-C4A1-4AE8-9F36-B86E7CE3B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SimSun" panose="02010600030101010101" pitchFamily="2" charset="-122"/>
              </a:rPr>
              <a:t>Why need algorithm analysis?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36F20-A8AB-4B60-AF65-9280373B0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Writing a working program is not good enough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program may be inefficient!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If the program is run on a large data set, then the running time becomes an issue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1970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1068</TotalTime>
  <Words>1345</Words>
  <Application>Microsoft Office PowerPoint</Application>
  <PresentationFormat>Widescreen</PresentationFormat>
  <Paragraphs>117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SimSun</vt:lpstr>
      <vt:lpstr>Arial</vt:lpstr>
      <vt:lpstr>Calibri</vt:lpstr>
      <vt:lpstr>Calibri Light</vt:lpstr>
      <vt:lpstr>Lucida Grande</vt:lpstr>
      <vt:lpstr>Wingdings</vt:lpstr>
      <vt:lpstr>Retrospect</vt:lpstr>
      <vt:lpstr>Introduction</vt:lpstr>
      <vt:lpstr>What is an algorithm? </vt:lpstr>
      <vt:lpstr>Important problem types </vt:lpstr>
      <vt:lpstr>Example of computational problem: sorting</vt:lpstr>
      <vt:lpstr>Selection Sort</vt:lpstr>
      <vt:lpstr>No single algorithm fits all situations best!</vt:lpstr>
      <vt:lpstr>Algorithm design and analysis process</vt:lpstr>
      <vt:lpstr>Algorithm  design strategies</vt:lpstr>
      <vt:lpstr>Why need algorithm analysis?</vt:lpstr>
      <vt:lpstr>Fundamental Data structures</vt:lpstr>
      <vt:lpstr>Linear Data Structures</vt:lpstr>
      <vt:lpstr>Linear Data Structures</vt:lpstr>
      <vt:lpstr>Graphs </vt:lpstr>
      <vt:lpstr>Graphs Representations</vt:lpstr>
      <vt:lpstr>Graphs </vt:lpstr>
      <vt:lpstr>Trees </vt:lpstr>
      <vt:lpstr>Trees </vt:lpstr>
      <vt:lpstr>Sets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 algorithm</dc:title>
  <dc:creator>Raneem</dc:creator>
  <cp:lastModifiedBy>Raneem Nadim Qaddoura</cp:lastModifiedBy>
  <cp:revision>103</cp:revision>
  <dcterms:created xsi:type="dcterms:W3CDTF">2020-10-25T17:54:09Z</dcterms:created>
  <dcterms:modified xsi:type="dcterms:W3CDTF">2021-03-01T00:16:54Z</dcterms:modified>
</cp:coreProperties>
</file>